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348" r:id="rId3"/>
    <p:sldId id="412" r:id="rId4"/>
    <p:sldId id="405" r:id="rId5"/>
    <p:sldId id="414" r:id="rId6"/>
    <p:sldId id="417" r:id="rId7"/>
    <p:sldId id="418" r:id="rId8"/>
    <p:sldId id="413" r:id="rId9"/>
    <p:sldId id="420" r:id="rId10"/>
    <p:sldId id="421" r:id="rId11"/>
    <p:sldId id="411" r:id="rId12"/>
  </p:sldIdLst>
  <p:sldSz cx="9144000" cy="6858000" type="screen4x3"/>
  <p:notesSz cx="7045325" cy="9345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98774" autoAdjust="0"/>
  </p:normalViewPr>
  <p:slideViewPr>
    <p:cSldViewPr snapToGrid="0" snapToObjects="1"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74" y="-78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8/21/2013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7671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8/21/2013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57" tIns="46829" rIns="93657" bIns="4682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7"/>
            <a:ext cx="5636260" cy="4205526"/>
          </a:xfrm>
          <a:prstGeom prst="rect">
            <a:avLst/>
          </a:prstGeom>
        </p:spPr>
        <p:txBody>
          <a:bodyPr vert="horz" lIns="93657" tIns="46829" rIns="93657" bIns="4682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7671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57" tIns="46829" rIns="93657" bIns="46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174225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INC Report to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 the NANC</a:t>
            </a: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June 20, 2013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356142" y="6522879"/>
            <a:ext cx="54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073725F-2222-4A28-97B7-D6FE95FEBEE4}" type="slidenum">
              <a:rPr lang="en-US" sz="11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rPr>
              <a:t>‹#›</a:t>
            </a:fld>
            <a:endParaRPr lang="en-US" sz="1100" kern="1200" dirty="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Image" r:id="rId3" imgW="21028571" imgH="14628571" progId="">
                  <p:embed/>
                </p:oleObj>
              </mc:Choice>
              <mc:Fallback>
                <p:oleObj name="Image" r:id="rId3" imgW="21028571" imgH="14628571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9512583"/>
      </p:ext>
    </p:extLst>
  </p:cSld>
  <p:clrMapOvr>
    <a:masterClrMapping/>
  </p:clrMapOvr>
  <p:transition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87972"/>
            <a:ext cx="8544910" cy="738348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44910" cy="4511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1872"/>
      </p:ext>
    </p:extLst>
  </p:cSld>
  <p:clrMapOvr>
    <a:masterClrMapping/>
  </p:clrMapOvr>
  <p:transition advClick="0" advTm="30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PPT Image5f.jpg"/>
          <p:cNvPicPr preferRelativeResize="0">
            <a:picLocks/>
          </p:cNvPicPr>
          <p:nvPr/>
        </p:nvPicPr>
        <p:blipFill>
          <a:blip r:embed="rId3"/>
          <a:srcRect t="8176" b="8531"/>
          <a:stretch>
            <a:fillRect/>
          </a:stretch>
        </p:blipFill>
        <p:spPr bwMode="auto">
          <a:xfrm>
            <a:off x="0" y="64165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37" y="6456688"/>
            <a:ext cx="9617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977176" y="6414947"/>
            <a:ext cx="1714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6405313"/>
            <a:ext cx="9144000" cy="1587"/>
          </a:xfrm>
          <a:prstGeom prst="line">
            <a:avLst/>
          </a:prstGeom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inc/index.asp" TargetMode="External"/><Relationship Id="rId7" Type="http://schemas.openxmlformats.org/officeDocument/2006/relationships/hyperlink" Target="http://www.atis.org/inc/incguides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tis.org/inc/mtgs_current.asp" TargetMode="External"/><Relationship Id="rId5" Type="http://schemas.openxmlformats.org/officeDocument/2006/relationships/hyperlink" Target="http://www.atis.org/inc/incissue.asp" TargetMode="External"/><Relationship Id="rId4" Type="http://schemas.openxmlformats.org/officeDocument/2006/relationships/hyperlink" Target="http://www.atis.org/inc/calendar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membership/become.asp" TargetMode="External"/><Relationship Id="rId2" Type="http://schemas.openxmlformats.org/officeDocument/2006/relationships/hyperlink" Target="http://www.atis.org/inc/calendar.as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tis.org/legal/OP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5772" y="1190445"/>
            <a:ext cx="6268676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Industry Numbering Committee (INC) Report to the NANC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5771" y="3976764"/>
            <a:ext cx="5925420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Dyan Adams, INC Co-Chair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Shaunna Forshee,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Co-Chair  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i="1" dirty="0"/>
          </a:p>
          <a:p>
            <a:r>
              <a:rPr lang="en-US" sz="2400" i="1" dirty="0" smtClean="0"/>
              <a:t>June 20, 2013</a:t>
            </a:r>
            <a:endParaRPr lang="en-US" sz="2400" i="1" dirty="0"/>
          </a:p>
          <a:p>
            <a:endParaRPr lang="en-US" sz="2400" dirty="0" smtClean="0"/>
          </a:p>
          <a:p>
            <a:endParaRPr lang="en-US" sz="2400" dirty="0"/>
          </a:p>
          <a:p>
            <a:pPr marL="4763" lvl="1"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3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Relevant INC Web Pages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 Homepage (front page to all INC links):  	</a:t>
            </a:r>
            <a:r>
              <a:rPr lang="en-US" dirty="0" smtClean="0">
                <a:hlinkClick r:id="rId3"/>
              </a:rPr>
              <a:t>http://www.atis.org/inc/index.asp</a:t>
            </a:r>
            <a:endParaRPr lang="en-US" dirty="0" smtClean="0"/>
          </a:p>
          <a:p>
            <a:r>
              <a:rPr lang="en-US" dirty="0" smtClean="0"/>
              <a:t>INC Upcoming Meetings (meeting logistics/agendas): 	</a:t>
            </a:r>
            <a:r>
              <a:rPr lang="en-US" dirty="0" smtClean="0">
                <a:hlinkClick r:id="rId4"/>
              </a:rPr>
              <a:t>http://www.atis.org/inc/calendar.asp</a:t>
            </a:r>
            <a:endParaRPr lang="en-US" dirty="0" smtClean="0"/>
          </a:p>
          <a:p>
            <a:r>
              <a:rPr lang="en-US" dirty="0" smtClean="0"/>
              <a:t>INC Issues (historical and active): 	</a:t>
            </a:r>
            <a:r>
              <a:rPr lang="en-US" dirty="0" smtClean="0">
                <a:hlinkClick r:id="rId5"/>
              </a:rPr>
              <a:t>http://www.atis.org/inc/incissue.asp</a:t>
            </a:r>
            <a:endParaRPr lang="en-US" dirty="0" smtClean="0"/>
          </a:p>
          <a:p>
            <a:r>
              <a:rPr lang="en-US" dirty="0" smtClean="0"/>
              <a:t>INC Meeting Records: 	</a:t>
            </a:r>
            <a:r>
              <a:rPr lang="en-US" dirty="0" smtClean="0">
                <a:hlinkClick r:id="rId6"/>
              </a:rPr>
              <a:t>http://www.atis.org/inc/mtgs_current.asp</a:t>
            </a:r>
            <a:endParaRPr lang="en-US" dirty="0" smtClean="0"/>
          </a:p>
          <a:p>
            <a:r>
              <a:rPr lang="en-US" dirty="0" smtClean="0"/>
              <a:t>INC Published Documents: 	</a:t>
            </a:r>
            <a:r>
              <a:rPr lang="en-US" dirty="0" smtClean="0">
                <a:hlinkClick r:id="rId7"/>
              </a:rPr>
              <a:t>http://www.atis.org/inc/incguides.asp</a:t>
            </a:r>
            <a:endParaRPr lang="en-US" dirty="0" smtClean="0"/>
          </a:p>
          <a:p>
            <a:r>
              <a:rPr lang="en-US" dirty="0"/>
              <a:t>Anyone interested in </a:t>
            </a:r>
            <a:r>
              <a:rPr lang="en-US" dirty="0" smtClean="0"/>
              <a:t>information on INC or INC documents can contact Jackie Voss, ATIS INC Manager, via email at jvoss@atis.org or (913)393-0891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INC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Industry Numbering Committee (INC) provides an open forum to address and resolve industry-wide </a:t>
            </a:r>
            <a:r>
              <a:rPr lang="en-US" dirty="0" smtClean="0"/>
              <a:t>issues </a:t>
            </a:r>
            <a:r>
              <a:rPr lang="en-US" dirty="0"/>
              <a:t>associated with planning, administration, allocation, assignment and use of North American </a:t>
            </a:r>
            <a:r>
              <a:rPr lang="en-US" dirty="0" smtClean="0"/>
              <a:t> Numbering </a:t>
            </a:r>
            <a:r>
              <a:rPr lang="en-US" dirty="0"/>
              <a:t>Plan (NANP) numbering resources within the NANP area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 Meetings/Membership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84067" y="1223158"/>
            <a:ext cx="8805554" cy="4880759"/>
          </a:xfrm>
        </p:spPr>
        <p:txBody>
          <a:bodyPr/>
          <a:lstStyle/>
          <a:p>
            <a:r>
              <a:rPr lang="en-US" dirty="0" smtClean="0"/>
              <a:t>Face-to-Face Meetings</a:t>
            </a:r>
          </a:p>
          <a:p>
            <a:pPr lvl="1"/>
            <a:r>
              <a:rPr lang="en-US" sz="2000" dirty="0" smtClean="0"/>
              <a:t>Since the previous NANC meeting, INC held one meeting on June 17-19, 2013</a:t>
            </a:r>
          </a:p>
          <a:p>
            <a:pPr lvl="1"/>
            <a:r>
              <a:rPr lang="en-US" sz="2000" dirty="0" smtClean="0"/>
              <a:t>The next INC Meeting will be held in Denver, CO on August 20-22, 2013</a:t>
            </a:r>
            <a:endParaRPr lang="en-US" sz="2000" dirty="0"/>
          </a:p>
          <a:p>
            <a:pPr lvl="1"/>
            <a:r>
              <a:rPr lang="en-US" sz="2000" dirty="0" smtClean="0"/>
              <a:t>Details on all future meetings can be found at: </a:t>
            </a:r>
            <a:r>
              <a:rPr lang="en-US" sz="2000" dirty="0" smtClean="0">
                <a:hlinkClick r:id="rId2"/>
              </a:rPr>
              <a:t>http://www.atis.org/inc/calendar.asp</a:t>
            </a:r>
            <a:endParaRPr lang="en-US" sz="2000" dirty="0" smtClean="0"/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sz="2000" dirty="0" smtClean="0"/>
              <a:t>To become a member of INC or ATIS, see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http://www.atis.org/membership/become.asp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2000" dirty="0" smtClean="0"/>
              <a:t>To understand how INC operates, see </a:t>
            </a:r>
            <a:r>
              <a:rPr lang="en-US" sz="2000" dirty="0" smtClean="0">
                <a:solidFill>
                  <a:srgbClr val="FF0000"/>
                </a:solidFill>
                <a:hlinkClick r:id="rId4"/>
              </a:rPr>
              <a:t>http://www.atis.org/legal/OP.asp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748: Assess Impacts on Numbering Resources and Numbering Administration with Transition from Public Switched Telephone Network (PSTN) to Internet Protocol (IP)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INC’s April 2013 meeting, INC discussed:</a:t>
            </a:r>
          </a:p>
          <a:p>
            <a:pPr lvl="1"/>
            <a:r>
              <a:rPr lang="en-US" dirty="0"/>
              <a:t>“Address and Interconnection – from the PSTN to an IP World” </a:t>
            </a:r>
            <a:r>
              <a:rPr lang="en-US" dirty="0" smtClean="0"/>
              <a:t>presented by Adam </a:t>
            </a:r>
            <a:r>
              <a:rPr lang="en-US" dirty="0"/>
              <a:t>Newman, </a:t>
            </a:r>
            <a:r>
              <a:rPr lang="en-US" dirty="0" err="1" smtClean="0"/>
              <a:t>iconectiv</a:t>
            </a:r>
            <a:endParaRPr lang="en-US" dirty="0"/>
          </a:p>
          <a:p>
            <a:pPr lvl="2"/>
            <a:r>
              <a:rPr lang="en-US" dirty="0" smtClean="0"/>
              <a:t>A high level overview of potential interconnection and number/network address changes and potential questions for INC to consider regarding these topics</a:t>
            </a:r>
          </a:p>
          <a:p>
            <a:pPr lvl="1"/>
            <a:r>
              <a:rPr lang="en-US" dirty="0" smtClean="0"/>
              <a:t>“ATIS PSTN Transition Focus Group Assessment and Recommendations” </a:t>
            </a:r>
          </a:p>
          <a:p>
            <a:pPr lvl="2"/>
            <a:r>
              <a:rPr lang="en-US" dirty="0" smtClean="0"/>
              <a:t>Key discussion items </a:t>
            </a:r>
            <a:r>
              <a:rPr lang="en-US" dirty="0"/>
              <a:t>on numbering </a:t>
            </a:r>
            <a:endParaRPr lang="en-US" dirty="0" smtClean="0"/>
          </a:p>
          <a:p>
            <a:pPr lvl="3"/>
            <a:r>
              <a:rPr lang="en-US" dirty="0" smtClean="0"/>
              <a:t>rate center structure</a:t>
            </a:r>
          </a:p>
          <a:p>
            <a:pPr lvl="3"/>
            <a:r>
              <a:rPr lang="en-US" dirty="0" smtClean="0"/>
              <a:t>expanded geography for numbering resources</a:t>
            </a:r>
          </a:p>
          <a:p>
            <a:pPr lvl="3"/>
            <a:r>
              <a:rPr lang="en-US" dirty="0" smtClean="0"/>
              <a:t>less-than thousand block number allocation</a:t>
            </a:r>
          </a:p>
        </p:txBody>
      </p:sp>
    </p:spTree>
    <p:extLst>
      <p:ext uri="{BB962C8B-B14F-4D97-AF65-F5344CB8AC3E}">
        <p14:creationId xmlns:p14="http://schemas.microsoft.com/office/powerpoint/2010/main" val="42284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748: Assess Impacts on Numbering Resources and Numbering Administration with Transition from Public Switched Telephone Network (PSTN) to Internet Protocol (IP) (cont.)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566030" cy="4666891"/>
          </a:xfrm>
        </p:spPr>
        <p:txBody>
          <a:bodyPr/>
          <a:lstStyle/>
          <a:p>
            <a:pPr marL="342900" lvl="1" indent="-342900">
              <a:spcBef>
                <a:spcPts val="1032"/>
              </a:spcBef>
            </a:pPr>
            <a:r>
              <a:rPr lang="en-US" sz="2000" dirty="0"/>
              <a:t>Also at INC’s April meeting, INC discussed the “Technology Transition: Numbering” presentation Henning </a:t>
            </a:r>
            <a:r>
              <a:rPr lang="en-US" sz="2000" dirty="0" err="1"/>
              <a:t>Schulzrinne</a:t>
            </a:r>
            <a:r>
              <a:rPr lang="en-US" sz="2000" dirty="0"/>
              <a:t>, FCC, gave to the NANC at the February 2013 meeting, including: </a:t>
            </a:r>
          </a:p>
          <a:p>
            <a:pPr lvl="2"/>
            <a:r>
              <a:rPr lang="en-US" sz="2000" dirty="0" smtClean="0"/>
              <a:t>INC’s role in the PSTN to IP transition </a:t>
            </a:r>
          </a:p>
          <a:p>
            <a:pPr lvl="2"/>
            <a:r>
              <a:rPr lang="en-US" sz="2000" dirty="0" smtClean="0"/>
              <a:t>decoupling geography from numbering</a:t>
            </a:r>
          </a:p>
          <a:p>
            <a:pPr lvl="2"/>
            <a:r>
              <a:rPr lang="en-US" sz="2000" dirty="0" smtClean="0"/>
              <a:t>nationwide 10-digit dialing </a:t>
            </a:r>
          </a:p>
          <a:p>
            <a:pPr lvl="2"/>
            <a:r>
              <a:rPr lang="en-US" sz="2000" dirty="0"/>
              <a:t>r</a:t>
            </a:r>
            <a:r>
              <a:rPr lang="en-US" sz="2000" dirty="0" smtClean="0"/>
              <a:t>ate center and LATA elimination </a:t>
            </a:r>
          </a:p>
          <a:p>
            <a:pPr lvl="2"/>
            <a:r>
              <a:rPr lang="en-US" sz="2000" dirty="0"/>
              <a:t>less-than thousand block number allocation</a:t>
            </a:r>
          </a:p>
          <a:p>
            <a:pPr marL="342900" lvl="1" indent="-342900">
              <a:spcBef>
                <a:spcPts val="1032"/>
              </a:spcBef>
            </a:pPr>
            <a:r>
              <a:rPr lang="en-US" sz="2000" dirty="0"/>
              <a:t>INC met virtually May 10, 2013, to review FCC 13-51, NPRM, Order, and NOI, </a:t>
            </a:r>
            <a:r>
              <a:rPr lang="en-US" sz="2000" dirty="0" smtClean="0"/>
              <a:t>and discussed the Direct </a:t>
            </a:r>
            <a:r>
              <a:rPr lang="en-US" sz="2000" dirty="0"/>
              <a:t>Access to Numbers by Interconnected VoIP Providers trial and </a:t>
            </a:r>
            <a:r>
              <a:rPr lang="en-US" sz="2000" dirty="0" smtClean="0"/>
              <a:t>the trial’s </a:t>
            </a:r>
            <a:r>
              <a:rPr lang="en-US" sz="2000" dirty="0"/>
              <a:t>potential impact on INC guidelines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447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748: Assess Impacts on Numbering Resources and Numbering Administration with Transition from Public Switched Telephone Network (PSTN) to Internet Protocol (IP) (cont.)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129"/>
            <a:ext cx="8229600" cy="4601098"/>
          </a:xfrm>
        </p:spPr>
        <p:txBody>
          <a:bodyPr/>
          <a:lstStyle/>
          <a:p>
            <a:pPr marL="342900" lvl="1" indent="-342900">
              <a:spcBef>
                <a:spcPts val="1032"/>
              </a:spcBef>
            </a:pPr>
            <a:r>
              <a:rPr lang="en-US" sz="2400" dirty="0"/>
              <a:t>INC assembled a Contribution Development Team and met virtually on May 21, 2013, and June 4, 2013</a:t>
            </a:r>
          </a:p>
          <a:p>
            <a:pPr lvl="2"/>
            <a:r>
              <a:rPr lang="en-US" sz="2000" dirty="0" smtClean="0"/>
              <a:t>Brainstormed </a:t>
            </a:r>
            <a:r>
              <a:rPr lang="en-US" sz="2000" dirty="0"/>
              <a:t>possible </a:t>
            </a:r>
            <a:r>
              <a:rPr lang="en-US" sz="2000" dirty="0" smtClean="0"/>
              <a:t>PSTN transition impacts including:</a:t>
            </a:r>
          </a:p>
          <a:p>
            <a:pPr lvl="3"/>
            <a:r>
              <a:rPr lang="en-US" sz="2000" dirty="0" smtClean="0"/>
              <a:t>dialing patterns </a:t>
            </a:r>
          </a:p>
          <a:p>
            <a:pPr lvl="3"/>
            <a:r>
              <a:rPr lang="en-US" sz="2000" dirty="0" smtClean="0"/>
              <a:t>rate </a:t>
            </a:r>
            <a:r>
              <a:rPr lang="en-US" sz="2000" dirty="0"/>
              <a:t>center </a:t>
            </a:r>
            <a:r>
              <a:rPr lang="en-US" sz="2000" dirty="0" smtClean="0"/>
              <a:t>changes </a:t>
            </a:r>
          </a:p>
          <a:p>
            <a:pPr lvl="3"/>
            <a:r>
              <a:rPr lang="en-US" sz="2000" dirty="0" smtClean="0"/>
              <a:t>local/LD changes </a:t>
            </a:r>
          </a:p>
          <a:p>
            <a:pPr lvl="3"/>
            <a:r>
              <a:rPr lang="en-US" sz="2000" dirty="0" smtClean="0"/>
              <a:t>porting </a:t>
            </a:r>
          </a:p>
          <a:p>
            <a:pPr lvl="3"/>
            <a:r>
              <a:rPr lang="en-US" sz="2000" dirty="0" smtClean="0"/>
              <a:t>tariffs </a:t>
            </a:r>
          </a:p>
          <a:p>
            <a:pPr lvl="3"/>
            <a:r>
              <a:rPr lang="en-US" sz="2000" dirty="0" smtClean="0"/>
              <a:t>LATAs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6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Initial Pending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Issue 692: Update the 5YY requirements for resources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NANPA Change Order #1 approved; implementation expected in late 3Q2013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Issue 702:  Update Service Description for Use of 5YY Resources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NANPA Change Order #1 approved; implementation expected in late 3Q2013 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0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Issue 659: Updates to the p-ANI transfer process</a:t>
            </a:r>
          </a:p>
          <a:p>
            <a:pPr lvl="0"/>
            <a:r>
              <a:rPr lang="en-US" sz="2800" dirty="0"/>
              <a:t>Issue 715:  Update TBPAG For Retrieving a Block Donated/Returned in Error </a:t>
            </a:r>
          </a:p>
          <a:p>
            <a:pPr lvl="0"/>
            <a:r>
              <a:rPr lang="en-US" sz="2800" dirty="0"/>
              <a:t>Issue 719: Available “Red” Blocks where PSTN Activation has not been confirmed</a:t>
            </a:r>
          </a:p>
          <a:p>
            <a:pPr lvl="0"/>
            <a:r>
              <a:rPr lang="en-US" sz="2800" dirty="0"/>
              <a:t>Issue 751:  Clarify Section 8.3.11 of the TBPAG (instances where a TN is assigned to more than one customer) 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32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Final Closure (cont.)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Issue </a:t>
            </a:r>
            <a:r>
              <a:rPr lang="en-US" sz="2800" dirty="0"/>
              <a:t>753: Add Clarifications to COCAG Section 7.2 For Voluntary Code Transfers</a:t>
            </a:r>
          </a:p>
          <a:p>
            <a:pPr lvl="0"/>
            <a:r>
              <a:rPr lang="en-US" sz="2800" dirty="0"/>
              <a:t>Issue 754: Contact SP with most ports for Returned and Abandoned Non-pooled central office codes</a:t>
            </a:r>
          </a:p>
          <a:p>
            <a:pPr lvl="0"/>
            <a:r>
              <a:rPr lang="en-US" sz="2800" dirty="0"/>
              <a:t>Issue 755: Update appropriate interconnection documentation in Section 4.3.1.2 of the TBPAG and 4.2.2 of the </a:t>
            </a:r>
            <a:r>
              <a:rPr lang="en-US" sz="2800" dirty="0" smtClean="0"/>
              <a:t>COCAG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85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A0B0B-9365-4CDA-9506-313C0203AB89}"/>
</file>

<file path=customXml/itemProps2.xml><?xml version="1.0" encoding="utf-8"?>
<ds:datastoreItem xmlns:ds="http://schemas.openxmlformats.org/officeDocument/2006/customXml" ds:itemID="{43B92634-D26A-4AF1-9A5C-2F830B72E1B5}"/>
</file>

<file path=customXml/itemProps3.xml><?xml version="1.0" encoding="utf-8"?>
<ds:datastoreItem xmlns:ds="http://schemas.openxmlformats.org/officeDocument/2006/customXml" ds:itemID="{CBC9FBEC-28B3-4803-BDBC-3C0CE4D8AE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</TotalTime>
  <Words>574</Words>
  <Application>Microsoft Office PowerPoint</Application>
  <PresentationFormat>On-screen Show (4:3)</PresentationFormat>
  <Paragraphs>65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Final Template</vt:lpstr>
      <vt:lpstr>ATIS Theme (title)</vt:lpstr>
      <vt:lpstr>Image</vt:lpstr>
      <vt:lpstr>PowerPoint Presentation</vt:lpstr>
      <vt:lpstr>About INC</vt:lpstr>
      <vt:lpstr>INC Meetings/Membership</vt:lpstr>
      <vt:lpstr>Issue 748: Assess Impacts on Numbering Resources and Numbering Administration with Transition from Public Switched Telephone Network (PSTN) to Internet Protocol (IP)</vt:lpstr>
      <vt:lpstr>Issue 748: Assess Impacts on Numbering Resources and Numbering Administration with Transition from Public Switched Telephone Network (PSTN) to Internet Protocol (IP) (cont.)</vt:lpstr>
      <vt:lpstr>Issue 748: Assess Impacts on Numbering Resources and Numbering Administration with Transition from Public Switched Telephone Network (PSTN) to Internet Protocol (IP) (cont.)</vt:lpstr>
      <vt:lpstr>Issues in Initial Pending</vt:lpstr>
      <vt:lpstr>Issues in Final Closure</vt:lpstr>
      <vt:lpstr>Issues in Final Closure (cont.)</vt:lpstr>
      <vt:lpstr>Relevant INC Web Pages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Amanda Kimball</cp:lastModifiedBy>
  <cp:revision>282</cp:revision>
  <cp:lastPrinted>2012-03-09T15:33:45Z</cp:lastPrinted>
  <dcterms:created xsi:type="dcterms:W3CDTF">2011-09-29T20:53:31Z</dcterms:created>
  <dcterms:modified xsi:type="dcterms:W3CDTF">2013-08-21T16:11:44Z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