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86" r:id="rId2"/>
    <p:sldId id="287" r:id="rId3"/>
    <p:sldId id="284" r:id="rId4"/>
    <p:sldId id="294" r:id="rId5"/>
    <p:sldId id="288" r:id="rId6"/>
    <p:sldId id="293" r:id="rId7"/>
    <p:sldId id="290" r:id="rId8"/>
    <p:sldId id="292" r:id="rId9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0F1D80"/>
    <a:srgbClr val="293896"/>
    <a:srgbClr val="000066"/>
    <a:srgbClr val="1721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601" autoAdjust="0"/>
    <p:restoredTop sz="84448" autoAdjust="0"/>
  </p:normalViewPr>
  <p:slideViewPr>
    <p:cSldViewPr>
      <p:cViewPr>
        <p:scale>
          <a:sx n="100" d="100"/>
          <a:sy n="100" d="100"/>
        </p:scale>
        <p:origin x="-756" y="7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556" y="-96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FB1800C5-4620-44C3-A88E-DD53E16F1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674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928ACBC-80F8-4D1E-B5BE-03B6DE8B0A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3630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8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2" name="Image" r:id="rId3" imgW="21028571" imgH="14628571" progId="">
                  <p:embed/>
                </p:oleObj>
              </mc:Choice>
              <mc:Fallback>
                <p:oleObj name="Image" r:id="rId3" imgW="21028571" imgH="14628571" progId="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/>
          <a:lstStyle>
            <a:lvl1pPr algn="ctr">
              <a:defRPr sz="32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Title of Presentation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124200"/>
            <a:ext cx="6400800" cy="2286000"/>
          </a:xfrm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r>
              <a:rPr lang="en-US"/>
              <a:t>Presentation Subtitle</a:t>
            </a:r>
          </a:p>
          <a:p>
            <a:r>
              <a:rPr lang="en-US"/>
              <a:t>Presenter</a:t>
            </a:r>
          </a:p>
          <a:p>
            <a:r>
              <a:rPr lang="en-US"/>
              <a:t>Date</a:t>
            </a:r>
          </a:p>
          <a:p>
            <a:r>
              <a:rPr lang="en-US"/>
              <a:t>Location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3DE5D4-B3B3-420D-8929-24CD0B0868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0"/>
            <a:ext cx="20574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60198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C9F9FE-10A0-4C4C-90B2-9CD81A211C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DD2E7-52F7-4DF7-BB97-BFA32FD9EC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FF3137-3E82-4602-81BC-69C24292B0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DFCC8-6DA4-461D-A3C9-65EA0BD325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3A0166-0BB8-47D1-B85A-09F84A9965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425EA7-9861-4314-B844-E47AB72A15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A156A7-F09F-4CDB-9F28-9C85FD9680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DFC8F1-BFCE-4611-998B-C5BF1D1C0D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18642C-96D6-431C-8DBE-43884718ED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Image" r:id="rId14" imgW="21028571" imgH="14628571" progId="">
                  <p:embed/>
                </p:oleObj>
              </mc:Choice>
              <mc:Fallback>
                <p:oleObj name="Image" r:id="rId14" imgW="21028571" imgH="14628571" progId="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BBE0E3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85800"/>
            <a:ext cx="822960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733800" y="6496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>
                <a:latin typeface="+mn-lt"/>
              </a:defRPr>
            </a:lvl1pPr>
          </a:lstStyle>
          <a:p>
            <a:pPr>
              <a:defRPr/>
            </a:pPr>
            <a:fld id="{054F574C-41E7-415A-9993-947458B4BE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13"/>
          <p:cNvSpPr>
            <a:spLocks noChangeArrowheads="1"/>
          </p:cNvSpPr>
          <p:nvPr/>
        </p:nvSpPr>
        <p:spPr bwMode="auto">
          <a:xfrm>
            <a:off x="457200" y="60960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200">
                <a:solidFill>
                  <a:srgbClr val="003366"/>
                </a:solidFill>
                <a:latin typeface="Calibri" pitchFamily="34" charset="0"/>
              </a:rPr>
              <a:t>INC Report to the NANC</a:t>
            </a:r>
          </a:p>
          <a:p>
            <a:r>
              <a:rPr lang="en-US" sz="1200">
                <a:solidFill>
                  <a:srgbClr val="003366"/>
                </a:solidFill>
                <a:latin typeface="Calibri" pitchFamily="34" charset="0"/>
              </a:rPr>
              <a:t>March 9, 2011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00336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0033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33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0033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0033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0033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0033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0033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tis.org/inc/calendar.asp" TargetMode="External"/><Relationship Id="rId2" Type="http://schemas.openxmlformats.org/officeDocument/2006/relationships/hyperlink" Target="http://www.atis.org/inc/index.as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tis.org/inc/incguides.asp" TargetMode="External"/><Relationship Id="rId5" Type="http://schemas.openxmlformats.org/officeDocument/2006/relationships/hyperlink" Target="http://www.atis.org/inc/mtgs_current.asp" TargetMode="External"/><Relationship Id="rId4" Type="http://schemas.openxmlformats.org/officeDocument/2006/relationships/hyperlink" Target="http://www.atis.org/inc/incissue.as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ffectLst/>
              </a:rPr>
              <a:t>Industry Numbering Committee (INC) Report to the NANC</a:t>
            </a:r>
          </a:p>
        </p:txBody>
      </p:sp>
      <p:sp>
        <p:nvSpPr>
          <p:cNvPr id="35842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March 9, 2011</a:t>
            </a:r>
          </a:p>
          <a:p>
            <a:pPr eaLnBrk="1" hangingPunct="1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 Natalie McNamer, INC Chair   </a:t>
            </a:r>
          </a:p>
          <a:p>
            <a:pPr eaLnBrk="1" hangingPunct="1"/>
            <a:r>
              <a:rPr lang="en-US" b="1" dirty="0" smtClean="0"/>
              <a:t>Dana Crandall, INC Vice Chair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881775-F0E3-49E0-A9D8-4C5E5779A2F4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/>
              <a:t>INC Meetings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038600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ct val="50000"/>
              </a:spcAft>
            </a:pPr>
            <a:r>
              <a:rPr lang="en-US" sz="2600" dirty="0" smtClean="0"/>
              <a:t>INC Meetings: INC held one interim General Session and one face-to-face meeting since the last NANC report.</a:t>
            </a:r>
          </a:p>
          <a:p>
            <a:pPr lvl="1" eaLnBrk="1" hangingPunct="1">
              <a:spcBef>
                <a:spcPct val="0"/>
              </a:spcBef>
              <a:spcAft>
                <a:spcPct val="50000"/>
              </a:spcAft>
            </a:pPr>
            <a:r>
              <a:rPr lang="en-US" dirty="0" smtClean="0"/>
              <a:t>Next INC Meeting: May </a:t>
            </a:r>
            <a:r>
              <a:rPr lang="en-US" dirty="0"/>
              <a:t>2-5</a:t>
            </a:r>
            <a:r>
              <a:rPr lang="en-US" dirty="0" smtClean="0"/>
              <a:t>, 2011 (Indianapolis, IN)</a:t>
            </a:r>
          </a:p>
          <a:p>
            <a:pPr eaLnBrk="1" hangingPunct="1">
              <a:spcBef>
                <a:spcPct val="0"/>
              </a:spcBef>
              <a:spcAft>
                <a:spcPct val="50000"/>
              </a:spcAft>
            </a:pPr>
            <a:r>
              <a:rPr lang="en-US" sz="2600" dirty="0" smtClean="0"/>
              <a:t>Details on all future meetings can be found at:  </a:t>
            </a:r>
            <a:r>
              <a:rPr lang="en-US" sz="2600" b="1" dirty="0" smtClean="0"/>
              <a:t>www.atis.org/inc/calendar.asp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3733800" y="6496050"/>
            <a:ext cx="21336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fld id="{2B425B8E-CB81-4740-9990-95B4053AC202}" type="slidenum">
              <a:rPr lang="en-US">
                <a:latin typeface="+mn-lt"/>
              </a:rPr>
              <a:pPr algn="ctr">
                <a:defRPr/>
              </a:pPr>
              <a:t>3</a:t>
            </a:fld>
            <a:endParaRPr lang="en-US">
              <a:latin typeface="+mn-lt"/>
            </a:endParaRP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8580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>RAM Subcommittee Issue 710: NANC Action Item “multi-OCN Issue”</a:t>
            </a:r>
            <a:endParaRPr lang="en-US" sz="3200" dirty="0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752600"/>
            <a:ext cx="8229600" cy="4038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At the last NANC meeting, PA PUC staff requested that the NANC address the “multi-OCN issue” within states, and the INC received an Action Item to work with the PA PUC staff on the issue.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INC reviewed the Action Item at its Interim General Session meeting in January, and INC leadership also met with the PA PUC staff to better understand staff’s concerns. 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INC accepted and discussed the new Issue 710 at its March meeting.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To assist state commission staffs with identifying the relationships of multiple OCNs in a given state, NANPA will add the parent company OCN from the Part 1 application to its Part 1 and Part 3 Reports provided to the states.  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Similarly, the PA will add the parent company OCN from the Part 1A application to its Part 1A and Part 3 Reports provided to the states. 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To facilitate the enhancement to these Part 3 Reports, INC added the Parent Company OCN field to the COCAG Part 3 and the TBPAG Part 3. This action is expected to produce NANPA and PA change orders with the closure of the issue.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INC recognized that this parent company OCN information may not fully address the PA PUC’s concerns, and the issue remains active for further work.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3733800" y="6496050"/>
            <a:ext cx="21336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fld id="{F600ABE0-8A60-4D12-882A-3ED29CFAE090}" type="slidenum">
              <a:rPr lang="en-US">
                <a:latin typeface="+mn-lt"/>
              </a:rPr>
              <a:pPr algn="ctr">
                <a:defRPr/>
              </a:pPr>
              <a:t>4</a:t>
            </a:fld>
            <a:endParaRPr lang="en-US">
              <a:latin typeface="+mn-lt"/>
            </a:endParaRPr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8580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>NARP Subcommittee Issue 709: Updates to the p-ANI Guidelines and Forms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752600"/>
            <a:ext cx="8229600" cy="4038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In December 2010, the FCC provided clarification to the PA regarding certain issues and assumptions and directed the PA to submit a Change Order for the implementation of the permanent RNA Administration function for p-ANIs.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The INC accepted Issue 709 and will work with the ATIS ESIF to update the p-ANI guidelines to conform to the FCC clarifications.</a:t>
            </a:r>
          </a:p>
        </p:txBody>
      </p:sp>
    </p:spTree>
    <p:extLst>
      <p:ext uri="{BB962C8B-B14F-4D97-AF65-F5344CB8AC3E}">
        <p14:creationId xmlns:p14="http://schemas.microsoft.com/office/powerpoint/2010/main" val="360801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C0E494-05B6-43E4-8787-6583BE597B8B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/>
              <a:t>Issues Remaining in Initial Pending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600" dirty="0" smtClean="0"/>
              <a:t>Issue 534: The Development of </a:t>
            </a:r>
            <a:r>
              <a:rPr lang="en-US" sz="2600" dirty="0" err="1" smtClean="0"/>
              <a:t>pANI</a:t>
            </a:r>
            <a:r>
              <a:rPr lang="en-US" sz="2600" dirty="0" smtClean="0"/>
              <a:t> Guidelines</a:t>
            </a:r>
          </a:p>
          <a:p>
            <a:pPr>
              <a:lnSpc>
                <a:spcPct val="90000"/>
              </a:lnSpc>
            </a:pPr>
            <a:endParaRPr lang="en-US" sz="2600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3733800" y="6496050"/>
            <a:ext cx="21336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fld id="{AE89FD55-5F21-42F3-AD55-A9F9C2E74969}" type="slidenum">
              <a:rPr lang="en-US">
                <a:latin typeface="+mn-lt"/>
              </a:rPr>
              <a:pPr algn="ctr">
                <a:defRPr/>
              </a:pPr>
              <a:t>6</a:t>
            </a:fld>
            <a:endParaRPr lang="en-US">
              <a:latin typeface="+mn-lt"/>
            </a:endParaRPr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200" b="1" smtClean="0"/>
              <a:t>Issues in Initial Closure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600" dirty="0" smtClean="0"/>
              <a:t>Issue 706</a:t>
            </a:r>
            <a:r>
              <a:rPr lang="en-US" sz="2600" dirty="0"/>
              <a:t>: Update Section 8.7 to make the remarks optional on the Part 1A when an SP is submitting a request to become the block holder on an over contaminated block</a:t>
            </a:r>
            <a:endParaRPr lang="en-US" sz="2600" dirty="0" smtClean="0"/>
          </a:p>
          <a:p>
            <a:pPr>
              <a:lnSpc>
                <a:spcPct val="90000"/>
              </a:lnSpc>
              <a:buFontTx/>
              <a:buNone/>
            </a:pPr>
            <a:endParaRPr lang="en-US" sz="2600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3EEF73-CD78-474D-BD3D-BF1F26C7CE2B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/>
              <a:t>Issues in Final Closure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600" dirty="0"/>
              <a:t>Issue 696: Clarify the Definition of “In Service” in the Guidelines </a:t>
            </a:r>
          </a:p>
          <a:p>
            <a:pPr>
              <a:lnSpc>
                <a:spcPct val="90000"/>
              </a:lnSpc>
            </a:pPr>
            <a:r>
              <a:rPr lang="en-US" sz="2600" dirty="0" smtClean="0"/>
              <a:t>Issue 704: Edits to the NRUF Guidelines to Address Categorization of Numbers Subject to the Servicemembers Civil Relief Act </a:t>
            </a:r>
          </a:p>
          <a:p>
            <a:pPr>
              <a:lnSpc>
                <a:spcPct val="90000"/>
              </a:lnSpc>
            </a:pPr>
            <a:endParaRPr lang="en-US" sz="2600" dirty="0" smtClean="0"/>
          </a:p>
          <a:p>
            <a:pPr>
              <a:lnSpc>
                <a:spcPct val="90000"/>
              </a:lnSpc>
              <a:buFontTx/>
              <a:buNone/>
            </a:pPr>
            <a:endParaRPr lang="en-US" sz="2600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5511CF-A753-4F0F-98E5-E0DA89C1DF17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/>
              <a:t>Relevant INC Web Pages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smtClean="0"/>
              <a:t>INC Homepage (front page to all INC links):  	</a:t>
            </a:r>
            <a:r>
              <a:rPr lang="en-US" sz="2600" smtClean="0">
                <a:hlinkClick r:id="rId2"/>
              </a:rPr>
              <a:t>http://www.atis.org/inc/index.asp</a:t>
            </a:r>
            <a:endParaRPr lang="en-US" sz="2600" smtClean="0"/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INC Calendar (future meeting logistics/agendas): 	</a:t>
            </a:r>
            <a:r>
              <a:rPr lang="en-US" sz="2600" smtClean="0">
                <a:hlinkClick r:id="rId3"/>
              </a:rPr>
              <a:t>http://www.atis.org/inc/calendar.asp</a:t>
            </a:r>
            <a:endParaRPr lang="en-US" sz="2600" smtClean="0"/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INC Issues (historical and active): 	</a:t>
            </a:r>
            <a:r>
              <a:rPr lang="en-US" sz="2600" smtClean="0">
                <a:hlinkClick r:id="rId4"/>
              </a:rPr>
              <a:t>http://www.atis.org/inc/incissue.asp</a:t>
            </a:r>
            <a:endParaRPr lang="en-US" sz="2600" smtClean="0"/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INC Meeting Records: 	</a:t>
            </a:r>
            <a:r>
              <a:rPr lang="en-US" sz="2600" smtClean="0">
                <a:hlinkClick r:id="rId5"/>
              </a:rPr>
              <a:t>http://www.atis.org/inc/mtgs_current.asp</a:t>
            </a:r>
            <a:endParaRPr lang="en-US" sz="2600" smtClean="0"/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INC Published Documents: 	</a:t>
            </a:r>
            <a:r>
              <a:rPr lang="en-US" sz="2600" smtClean="0">
                <a:hlinkClick r:id="rId6"/>
              </a:rPr>
              <a:t>http://www.atis.org/inc/incguides.asp</a:t>
            </a:r>
            <a:endParaRPr lang="en-US" sz="2600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TIS_New082009">
  <a:themeElements>
    <a:clrScheme name="ATIS_New082009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TIS_New082009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TIS_New082009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TIS_New082009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TIS_New082009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TIS_New082009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TIS_New082009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TIS_New082009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TIS_New082009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TIS_New082009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TIS_New082009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TIS_New082009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TIS_New082009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TIS_New082009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57A004CFC26743AB85F522698C86B0" ma:contentTypeVersion="12" ma:contentTypeDescription="Create a new document." ma:contentTypeScope="" ma:versionID="de4491c0cd6dd9e0ba6144446ae10321">
  <xsd:schema xmlns:xsd="http://www.w3.org/2001/XMLSchema" xmlns:xs="http://www.w3.org/2001/XMLSchema" xmlns:p="http://schemas.microsoft.com/office/2006/metadata/properties" xmlns:ns2="42a30eba-9044-4c67-b600-664c6735ae2d" xmlns:ns3="0d272191-4a65-4592-9334-d673c31dd921" targetNamespace="http://schemas.microsoft.com/office/2006/metadata/properties" ma:root="true" ma:fieldsID="a77626da6f91be5ca125a197c4229555" ns2:_="" ns3:_="">
    <xsd:import namespace="42a30eba-9044-4c67-b600-664c6735ae2d"/>
    <xsd:import namespace="0d272191-4a65-4592-9334-d673c31dd92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a30eba-9044-4c67-b600-664c6735ae2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272191-4a65-4592-9334-d673c31dd92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B798A69-BBF1-4D9D-BA1F-D8CF55290596}"/>
</file>

<file path=customXml/itemProps2.xml><?xml version="1.0" encoding="utf-8"?>
<ds:datastoreItem xmlns:ds="http://schemas.openxmlformats.org/officeDocument/2006/customXml" ds:itemID="{CAB83B7A-DDAC-4112-A754-191533FE0DE1}"/>
</file>

<file path=customXml/itemProps3.xml><?xml version="1.0" encoding="utf-8"?>
<ds:datastoreItem xmlns:ds="http://schemas.openxmlformats.org/officeDocument/2006/customXml" ds:itemID="{0F04E9B6-AA01-4ECA-890D-3A38E273D17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894</TotalTime>
  <Words>477</Words>
  <Application>Microsoft Office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ATIS_New082009</vt:lpstr>
      <vt:lpstr>Image</vt:lpstr>
      <vt:lpstr>Industry Numbering Committee (INC) Report to the NANC</vt:lpstr>
      <vt:lpstr>INC Meetings</vt:lpstr>
      <vt:lpstr>RAM Subcommittee Issue 710: NANC Action Item “multi-OCN Issue”</vt:lpstr>
      <vt:lpstr>NARP Subcommittee Issue 709: Updates to the p-ANI Guidelines and Forms</vt:lpstr>
      <vt:lpstr>Issues Remaining in Initial Pending</vt:lpstr>
      <vt:lpstr>Issues in Initial Closure</vt:lpstr>
      <vt:lpstr>Issues in Final Closure</vt:lpstr>
      <vt:lpstr>Relevant INC Web Pages</vt:lpstr>
    </vt:vector>
  </TitlesOfParts>
  <Company>atis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Jennifer Harrell</dc:creator>
  <cp:lastModifiedBy>Paul Savitz</cp:lastModifiedBy>
  <cp:revision>62</cp:revision>
  <dcterms:created xsi:type="dcterms:W3CDTF">2009-08-20T15:50:18Z</dcterms:created>
  <dcterms:modified xsi:type="dcterms:W3CDTF">2011-03-08T21:42:55Z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0x0101007057A004CFC26743AB85F522698C86B0</vt:lpwstr>
  </property>
</Properties>
</file>