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420" r:id="rId2"/>
    <p:sldId id="421" r:id="rId3"/>
    <p:sldId id="434" r:id="rId4"/>
    <p:sldId id="433" r:id="rId5"/>
    <p:sldId id="438" r:id="rId6"/>
    <p:sldId id="435" r:id="rId7"/>
    <p:sldId id="436" r:id="rId8"/>
    <p:sldId id="437" r:id="rId9"/>
  </p:sldIdLst>
  <p:sldSz cx="12192000" cy="6858000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99FF"/>
    <a:srgbClr val="CCECFF"/>
    <a:srgbClr val="FF5050"/>
    <a:srgbClr val="FFCC99"/>
    <a:srgbClr val="CCFFFF"/>
    <a:srgbClr val="99FF99"/>
    <a:srgbClr val="00539B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99" autoAdjust="0"/>
    <p:restoredTop sz="99533" autoAdjust="0"/>
  </p:normalViewPr>
  <p:slideViewPr>
    <p:cSldViewPr snapToGrid="0" snapToObjects="1">
      <p:cViewPr varScale="1">
        <p:scale>
          <a:sx n="79" d="100"/>
          <a:sy n="79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21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6/15/2017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5" tIns="46237" rIns="92475" bIns="4623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9" y="4387137"/>
            <a:ext cx="5560060" cy="4156234"/>
          </a:xfrm>
          <a:prstGeom prst="rect">
            <a:avLst/>
          </a:prstGeom>
        </p:spPr>
        <p:txBody>
          <a:bodyPr vert="horz" lIns="92475" tIns="46237" rIns="92475" bIns="4623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B296-A647-4183-9CB4-02D9028B8B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0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86"/>
            <a:ext cx="12191999" cy="6879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0274"/>
            <a:ext cx="1796145" cy="679651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57200" y="3755476"/>
            <a:ext cx="914201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188952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11274552" cy="914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 b="1" i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1274552" cy="4572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371600"/>
            <a:ext cx="12192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1828799" y="6492240"/>
            <a:ext cx="73152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INC Report to the NANC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601200" y="6492240"/>
            <a:ext cx="914400" cy="27432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1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93470"/>
            <a:ext cx="718459" cy="27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3749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11274552" cy="914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 b="1" i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71600"/>
            <a:ext cx="12192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2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6237514" y="1600200"/>
            <a:ext cx="5486400" cy="4572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188952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1828799" y="6492240"/>
            <a:ext cx="73152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Meeting</a:t>
            </a:r>
          </a:p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Date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93470"/>
            <a:ext cx="718459" cy="271860"/>
          </a:xfrm>
          <a:prstGeom prst="rect">
            <a:avLst/>
          </a:prstGeom>
        </p:spPr>
      </p:pic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601200" y="6492240"/>
            <a:ext cx="914400" cy="27432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1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7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11274552" cy="914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 b="1" i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71600"/>
            <a:ext cx="12192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188952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1828799" y="6492240"/>
            <a:ext cx="73152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Meeting</a:t>
            </a:r>
          </a:p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Date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93470"/>
            <a:ext cx="718459" cy="271860"/>
          </a:xfrm>
          <a:prstGeom prst="rect">
            <a:avLst/>
          </a:prstGeom>
        </p:spPr>
      </p:pic>
      <p:sp>
        <p:nvSpPr>
          <p:cNvPr id="1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601200" y="6492240"/>
            <a:ext cx="914400" cy="27432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1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8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  <p:sldLayoutId id="2147483681" r:id="rId3"/>
    <p:sldLayoutId id="2147483682" r:id="rId4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01_legal/operatingpro.asp" TargetMode="External"/><Relationship Id="rId2" Type="http://schemas.openxmlformats.org/officeDocument/2006/relationships/hyperlink" Target="http://www.atis.org/01_membership/becomemem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01_committ_forums/INC/inc_docs.asp" TargetMode="External"/><Relationship Id="rId2" Type="http://schemas.openxmlformats.org/officeDocument/2006/relationships/hyperlink" Target="http://www.atis.org/01_committ_forums/INC/index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voss@ati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600200"/>
            <a:ext cx="7315200" cy="2057400"/>
          </a:xfrm>
          <a:prstGeom prst="rect">
            <a:avLst/>
          </a:prstGeom>
        </p:spPr>
        <p:txBody>
          <a:bodyPr wrap="square" lIns="0" tIns="0" rIns="0" bIns="0" anchor="b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dirty="0"/>
              <a:t>Industry Numbering Committee (INC) Report to the NANC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81968" y="3774875"/>
            <a:ext cx="6791477" cy="27367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174576" y="3868081"/>
            <a:ext cx="4643868" cy="13683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/>
          </a:p>
          <a:p>
            <a:pPr marL="4763" lvl="1">
              <a:spcBef>
                <a:spcPts val="0"/>
              </a:spcBef>
            </a:pPr>
            <a:r>
              <a:rPr lang="en-US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3886200"/>
            <a:ext cx="7315200" cy="1143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Dyan</a:t>
            </a:r>
            <a:r>
              <a:rPr lang="en-US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Adams, INC Co-Chair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7200" y="5257800"/>
            <a:ext cx="7315200" cy="457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June 29, 2017</a:t>
            </a:r>
          </a:p>
        </p:txBody>
      </p:sp>
    </p:spTree>
    <p:extLst>
      <p:ext uri="{BB962C8B-B14F-4D97-AF65-F5344CB8AC3E}">
        <p14:creationId xmlns:p14="http://schemas.microsoft.com/office/powerpoint/2010/main" val="188194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About INC</a:t>
            </a:r>
          </a:p>
          <a:p>
            <a:pPr>
              <a:spcBef>
                <a:spcPts val="600"/>
              </a:spcBef>
            </a:pPr>
            <a:r>
              <a:rPr lang="en-US" dirty="0"/>
              <a:t>INC Meetings </a:t>
            </a:r>
          </a:p>
          <a:p>
            <a:pPr>
              <a:spcBef>
                <a:spcPts val="600"/>
              </a:spcBef>
            </a:pPr>
            <a:r>
              <a:rPr lang="en-US" dirty="0"/>
              <a:t>Issue 830: NAS and PAS Email/Report Enhancements</a:t>
            </a:r>
          </a:p>
          <a:p>
            <a:pPr>
              <a:spcBef>
                <a:spcPts val="600"/>
              </a:spcBef>
            </a:pPr>
            <a:r>
              <a:rPr lang="en-US" dirty="0"/>
              <a:t>Issues in Initial Closure, Initial Pending, and Tabled</a:t>
            </a:r>
          </a:p>
          <a:p>
            <a:pPr>
              <a:spcBef>
                <a:spcPts val="600"/>
              </a:spcBef>
            </a:pPr>
            <a:r>
              <a:rPr lang="en-US" dirty="0"/>
              <a:t>Issues in Final Closure</a:t>
            </a:r>
          </a:p>
          <a:p>
            <a:pPr>
              <a:spcBef>
                <a:spcPts val="600"/>
              </a:spcBef>
            </a:pPr>
            <a:r>
              <a:rPr lang="en-US" dirty="0"/>
              <a:t>Relevant INC Web Pages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1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  <a:latin typeface="Helvetica Neue"/>
              </a:rPr>
              <a:t>The Industry Numbering Committee (INC) provides an open forum to address and resolve industry-wide issues associated with planning, administration, allocation, assignment, and use of North American Numbering Plan (NANP) numbering resources within the NANP area.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Helvetica Neue"/>
              </a:rPr>
              <a:t>Membership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Helvetica Neue"/>
              </a:rPr>
              <a:t>To become a member of INC or ATIS, see </a:t>
            </a:r>
            <a:r>
              <a:rPr lang="en-US" sz="2400" dirty="0">
                <a:solidFill>
                  <a:srgbClr val="000000"/>
                </a:solidFill>
                <a:latin typeface="Helvetica Neue"/>
                <a:hlinkClick r:id="rId2"/>
              </a:rPr>
              <a:t>http://www.atis.org/01_membership/becomemem.asp</a:t>
            </a:r>
            <a:r>
              <a:rPr lang="en-US" sz="2400" dirty="0">
                <a:solidFill>
                  <a:srgbClr val="000000"/>
                </a:solidFill>
                <a:latin typeface="Helvetica Neue"/>
              </a:rPr>
              <a:t> </a:t>
            </a:r>
            <a:endParaRPr lang="en-US" sz="2400" dirty="0">
              <a:solidFill>
                <a:prstClr val="black"/>
              </a:solidFill>
              <a:latin typeface="Helvetica Neue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Helvetica Neue"/>
              </a:rPr>
              <a:t>To understand how INC operates, see </a:t>
            </a:r>
            <a:r>
              <a:rPr lang="en-US" sz="2400" dirty="0">
                <a:solidFill>
                  <a:prstClr val="black"/>
                </a:solidFill>
                <a:latin typeface="Helvetica Neue"/>
                <a:hlinkClick r:id="rId3"/>
              </a:rPr>
              <a:t>http://www.atis.org/01_legal/operatingpro.asp</a:t>
            </a:r>
            <a:r>
              <a:rPr lang="en-US" sz="2400" dirty="0">
                <a:solidFill>
                  <a:prstClr val="black"/>
                </a:solidFill>
                <a:latin typeface="Helvetica Neue"/>
              </a:rPr>
              <a:t> </a:t>
            </a:r>
            <a:endParaRPr lang="en-US" dirty="0">
              <a:solidFill>
                <a:prstClr val="black"/>
              </a:solidFill>
              <a:latin typeface="Helvetica Neu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5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Meetings</a:t>
            </a:r>
          </a:p>
          <a:p>
            <a:pPr lvl="1"/>
            <a:r>
              <a:rPr lang="en-US" sz="2600" dirty="0"/>
              <a:t>Since the previous NANC meeting, INC met on May 9-11, 2017</a:t>
            </a:r>
          </a:p>
          <a:p>
            <a:r>
              <a:rPr lang="en-US" sz="2800" dirty="0"/>
              <a:t>Future Meetings </a:t>
            </a:r>
          </a:p>
          <a:p>
            <a:pPr lvl="1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242587"/>
              </p:ext>
            </p:extLst>
          </p:nvPr>
        </p:nvGraphicFramePr>
        <p:xfrm>
          <a:off x="1281871" y="3685209"/>
          <a:ext cx="5816600" cy="1930791"/>
        </p:xfrm>
        <a:graphic>
          <a:graphicData uri="http://schemas.openxmlformats.org/drawingml/2006/table">
            <a:tbl>
              <a:tblPr firstRow="1" firstCol="1" bandRow="1"/>
              <a:tblGrid>
                <a:gridCol w="132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Meeting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Dates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Location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INC 155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Week of July 24, 2017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Denver, CO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INC 156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Week of September 18, 2017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Washington, DC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INC 157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Week of November 13, 2017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</a:rPr>
                        <a:t>Overland Park, KS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36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830: NAS and PAS Email/Report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NAS and PAS users receive various emails that lack specificity in the subject lines and/or the body of the email, resulting in users having to log into PAS or NAS or other systems to determine the action needed.</a:t>
            </a:r>
          </a:p>
          <a:p>
            <a:r>
              <a:rPr lang="en-US" dirty="0"/>
              <a:t>INC added text to the TBPAG and COCAG to provide guidance to the administrators that emails and reports should contain additional data points for clarity.</a:t>
            </a:r>
          </a:p>
          <a:p>
            <a:r>
              <a:rPr lang="en-US" dirty="0"/>
              <a:t>INC recommended specific data points to be included on certain emails and reports, such as NPA, NXX, Block, State, and Rate Center and shared this </a:t>
            </a:r>
            <a:r>
              <a:rPr lang="en-US"/>
              <a:t>information with the NOWG.</a:t>
            </a:r>
            <a:endParaRPr lang="en-US" dirty="0"/>
          </a:p>
          <a:p>
            <a:r>
              <a:rPr lang="en-US" dirty="0"/>
              <a:t>The resolution of this Issue has generated NANPA and PA Change Orders.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3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in Initial Closure and Tabled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Closure: </a:t>
            </a:r>
          </a:p>
          <a:p>
            <a:pPr lvl="1"/>
            <a:r>
              <a:rPr lang="en-US" dirty="0"/>
              <a:t>None.</a:t>
            </a:r>
          </a:p>
          <a:p>
            <a:r>
              <a:rPr lang="en-US" dirty="0"/>
              <a:t>Tabled:</a:t>
            </a:r>
          </a:p>
          <a:p>
            <a:pPr lvl="1"/>
            <a:r>
              <a:rPr lang="en-US" dirty="0"/>
              <a:t>Issue 748: Assess Impacts on Numbering Resources and Numbering Administration with Transition from Public Switched Telephone Network (PSTN) to Internet Protocol (IP)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1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in Initial Pending and Final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1600200"/>
            <a:ext cx="11274552" cy="4572000"/>
          </a:xfrm>
        </p:spPr>
        <p:txBody>
          <a:bodyPr/>
          <a:lstStyle/>
          <a:p>
            <a:r>
              <a:rPr lang="en-US" sz="2100" dirty="0"/>
              <a:t>Issue 830, NAS and PAS Email/Report Enhancements</a:t>
            </a:r>
          </a:p>
          <a:p>
            <a:r>
              <a:rPr lang="en-US" sz="2100" dirty="0"/>
              <a:t>Issue 840, CO Code Assignment Preference on Part 1, Sections 1.4 c) and 1.4 d)</a:t>
            </a:r>
          </a:p>
          <a:p>
            <a:r>
              <a:rPr lang="en-US" sz="2100" dirty="0"/>
              <a:t>Issue 814, Verification that Switching ID/POI on NXX Application is in the Requested Rate Center LATA</a:t>
            </a:r>
          </a:p>
          <a:p>
            <a:r>
              <a:rPr lang="en-US" sz="2100" dirty="0"/>
              <a:t>Issue 834, Reduce 45-day Block Aging Interval</a:t>
            </a:r>
          </a:p>
          <a:p>
            <a:r>
              <a:rPr lang="en-US" sz="2100" dirty="0"/>
              <a:t>Issue 835, Update TBPAG and COCAG to Clarify that the 30-Day State Notification Required by Interconnected VoIP Service Providers Applies to Growth Requests as Well as Initial Requests</a:t>
            </a:r>
          </a:p>
          <a:p>
            <a:r>
              <a:rPr lang="en-US" sz="2100" dirty="0"/>
              <a:t>Issue 836, Update COCAG Section 4.7.1 to Reflect the Sunset Of 555 Line Number Assignments</a:t>
            </a:r>
          </a:p>
          <a:p>
            <a:r>
              <a:rPr lang="en-US" sz="2100" dirty="0"/>
              <a:t>Issue 837, Can 976 NXXs Be Pooled? </a:t>
            </a:r>
          </a:p>
          <a:p>
            <a:r>
              <a:rPr lang="en-US" sz="2100" dirty="0"/>
              <a:t>Issue 838, Requirements for Additional CIC Assignments and Direction for Non-Use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44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INC Webpages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 Homepage:  	</a:t>
            </a:r>
            <a:r>
              <a:rPr lang="en-US" dirty="0">
                <a:hlinkClick r:id="rId2"/>
              </a:rPr>
              <a:t>http://www.atis.org/01_committ_forums/INC/index.asp</a:t>
            </a:r>
            <a:r>
              <a:rPr lang="en-US" dirty="0"/>
              <a:t> </a:t>
            </a:r>
          </a:p>
          <a:p>
            <a:r>
              <a:rPr lang="en-US" dirty="0"/>
              <a:t>INC Published Documents: </a:t>
            </a:r>
            <a:r>
              <a:rPr lang="en-US" dirty="0">
                <a:hlinkClick r:id="rId3"/>
              </a:rPr>
              <a:t>http://www.atis.org/01_committ_forums/INC/inc_docs.asp</a:t>
            </a:r>
            <a:r>
              <a:rPr lang="en-US" dirty="0"/>
              <a:t> </a:t>
            </a:r>
          </a:p>
          <a:p>
            <a:r>
              <a:rPr lang="en-US" dirty="0"/>
              <a:t>Anyone interested in information on INC or INC documents may contact Jackie Wohlgemuth, ATIS INC Manager, via email at </a:t>
            </a:r>
            <a:r>
              <a:rPr lang="en-US" dirty="0">
                <a:hlinkClick r:id="rId4"/>
              </a:rPr>
              <a:t>jvoss@atis.org</a:t>
            </a:r>
            <a:r>
              <a:rPr lang="en-US" dirty="0"/>
              <a:t> or (913) 393-0891.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82745"/>
      </p:ext>
    </p:extLst>
  </p:cSld>
  <p:clrMapOvr>
    <a:masterClrMapping/>
  </p:clrMapOvr>
</p:sld>
</file>

<file path=ppt/theme/theme1.xml><?xml version="1.0" encoding="utf-8"?>
<a:theme xmlns:a="http://schemas.openxmlformats.org/drawingml/2006/main" name="at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7A004CFC26743AB85F522698C86B0" ma:contentTypeVersion="12" ma:contentTypeDescription="Create a new document." ma:contentTypeScope="" ma:versionID="de4491c0cd6dd9e0ba6144446ae10321">
  <xsd:schema xmlns:xsd="http://www.w3.org/2001/XMLSchema" xmlns:xs="http://www.w3.org/2001/XMLSchema" xmlns:p="http://schemas.microsoft.com/office/2006/metadata/properties" xmlns:ns2="42a30eba-9044-4c67-b600-664c6735ae2d" xmlns:ns3="0d272191-4a65-4592-9334-d673c31dd921" targetNamespace="http://schemas.microsoft.com/office/2006/metadata/properties" ma:root="true" ma:fieldsID="a77626da6f91be5ca125a197c4229555" ns2:_="" ns3:_="">
    <xsd:import namespace="42a30eba-9044-4c67-b600-664c6735ae2d"/>
    <xsd:import namespace="0d272191-4a65-4592-9334-d673c31dd9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30eba-9044-4c67-b600-664c6735a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72191-4a65-4592-9334-d673c31dd92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030BC2-4FFC-4E32-BD0D-14FF596D4272}"/>
</file>

<file path=customXml/itemProps2.xml><?xml version="1.0" encoding="utf-8"?>
<ds:datastoreItem xmlns:ds="http://schemas.openxmlformats.org/officeDocument/2006/customXml" ds:itemID="{D4DF6B25-4A01-4D75-8A53-2520AAFD13C4}"/>
</file>

<file path=customXml/itemProps3.xml><?xml version="1.0" encoding="utf-8"?>
<ds:datastoreItem xmlns:ds="http://schemas.openxmlformats.org/officeDocument/2006/customXml" ds:itemID="{5C77796B-06CE-4905-8E10-61B26815D5A8}"/>
</file>

<file path=docProps/app.xml><?xml version="1.0" encoding="utf-8"?>
<Properties xmlns="http://schemas.openxmlformats.org/officeDocument/2006/extended-properties" xmlns:vt="http://schemas.openxmlformats.org/officeDocument/2006/docPropsVTypes">
  <Template>atis</Template>
  <TotalTime>72</TotalTime>
  <Words>513</Words>
  <Application>Microsoft Office PowerPoint</Application>
  <PresentationFormat>Widescreen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atis</vt:lpstr>
      <vt:lpstr>PowerPoint Presentation</vt:lpstr>
      <vt:lpstr>Overview</vt:lpstr>
      <vt:lpstr>About INC</vt:lpstr>
      <vt:lpstr>INC Meetings</vt:lpstr>
      <vt:lpstr>Issue 830: NAS and PAS Email/Report Enhancements</vt:lpstr>
      <vt:lpstr>Issues in Initial Closure and Tabled Issues </vt:lpstr>
      <vt:lpstr>Issues in Initial Pending and Final Closure</vt:lpstr>
      <vt:lpstr>Relevant INC Webpages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Hank Daugherty</dc:creator>
  <cp:lastModifiedBy>Sarah M. Gresser</cp:lastModifiedBy>
  <cp:revision>17</cp:revision>
  <cp:lastPrinted>2016-06-21T20:27:56Z</cp:lastPrinted>
  <dcterms:created xsi:type="dcterms:W3CDTF">2017-03-02T19:43:29Z</dcterms:created>
  <dcterms:modified xsi:type="dcterms:W3CDTF">2017-06-15T13:51:17Z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0x0101007057A004CFC26743AB85F522698C86B0</vt:lpwstr>
  </property>
</Properties>
</file>